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5B012-F174-4DE1-A6B3-3D43B2A33EED}" v="2897" dt="2021-03-17T09:22:21.629"/>
    <p1510:client id="{6C056CE7-9156-4967-BE05-DB31394B8BD3}" v="33" dt="2021-03-18T09:38:17.251"/>
    <p1510:client id="{81210ECA-D2A6-47E3-A89D-84C1AF7550FB}" v="142" dt="2022-03-23T14:48:24.869"/>
    <p1510:client id="{91095910-8F2F-43CC-A048-B85D6C5681D1}" v="318" dt="2021-03-17T09:57:27.277"/>
    <p1510:client id="{BF1BFC17-443B-455D-AB0B-5B77C3A411FF}" v="525" dt="2021-03-17T16:27:56.501"/>
    <p1510:client id="{F379414F-2390-4754-81A1-C64A1AB43B41}" v="1838" dt="2021-03-18T09:14:2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Květina plumérie">
            <a:extLst>
              <a:ext uri="{FF2B5EF4-FFF2-40B4-BE49-F238E27FC236}">
                <a16:creationId xmlns:a16="http://schemas.microsoft.com/office/drawing/2014/main" id="{C980EEC4-226B-471E-9211-D562E968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6" y="82687"/>
            <a:ext cx="10018732" cy="6692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3752" y="391678"/>
            <a:ext cx="6450905" cy="35358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cs typeface="Calibri Light"/>
              </a:rPr>
              <a:t>Sortiment předpěstovaných</a:t>
            </a:r>
            <a:br>
              <a:rPr lang="cs-CZ" dirty="0">
                <a:solidFill>
                  <a:schemeClr val="bg1"/>
                </a:solidFill>
                <a:cs typeface="Calibri Light"/>
              </a:rPr>
            </a:br>
            <a:r>
              <a:rPr lang="cs-CZ" dirty="0">
                <a:solidFill>
                  <a:schemeClr val="bg1"/>
                </a:solidFill>
                <a:cs typeface="Calibri Light"/>
              </a:rPr>
              <a:t> rostlin </a:t>
            </a:r>
            <a:br>
              <a:rPr lang="cs-CZ" dirty="0">
                <a:solidFill>
                  <a:schemeClr val="bg1"/>
                </a:solidFill>
                <a:cs typeface="Calibri Light"/>
              </a:rPr>
            </a:br>
            <a:r>
              <a:rPr lang="cs-CZ" dirty="0">
                <a:solidFill>
                  <a:schemeClr val="bg1"/>
                </a:solidFill>
                <a:cs typeface="Calibri Light"/>
              </a:rPr>
              <a:t>pro prodej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657616" y="416570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cs typeface="Calibri"/>
              </a:rPr>
              <a:t>Sezóna 2021</a:t>
            </a:r>
          </a:p>
          <a:p>
            <a:endParaRPr lang="cs-CZ" dirty="0">
              <a:solidFill>
                <a:schemeClr val="bg1"/>
              </a:solidFill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  <a:cs typeface="Calibri"/>
              </a:rPr>
              <a:t>ODBORNÝ VÝCVIK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61CFD-C6C9-4D65-B9CC-39A02415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372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>
                <a:cs typeface="Calibri Light"/>
              </a:rPr>
              <a:t>SORTIMENT PŘEDPĚSTOVANÝCH ROSTLIN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7E1EF4-B643-4724-B0B4-3EE38D98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9766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Květinový sortiment</a:t>
            </a:r>
          </a:p>
          <a:p>
            <a:r>
              <a:rPr lang="cs-CZ" dirty="0">
                <a:cs typeface="Calibri"/>
              </a:rPr>
              <a:t>letničky: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5222B04-208A-4313-9383-0FDD472C4F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413" y="2510479"/>
            <a:ext cx="914400" cy="876300"/>
          </a:xfrm>
        </p:spPr>
      </p:pic>
      <p:pic>
        <p:nvPicPr>
          <p:cNvPr id="9" name="Obrázek 9" descr="Obsah obrázku rostlina, květina, marigold, různé&#10;&#10;Popis se vygeneroval automaticky.">
            <a:extLst>
              <a:ext uri="{FF2B5EF4-FFF2-40B4-BE49-F238E27FC236}">
                <a16:creationId xmlns:a16="http://schemas.microsoft.com/office/drawing/2014/main" id="{925CDF58-958F-41AF-A54F-6C4E90BCF9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630417" y="2510087"/>
            <a:ext cx="905658" cy="866645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D1B0D4F-DB2D-405B-A1D2-D0D6C3E7AC3B}"/>
              </a:ext>
            </a:extLst>
          </p:cNvPr>
          <p:cNvSpPr txBox="1"/>
          <p:nvPr/>
        </p:nvSpPr>
        <p:spPr>
          <a:xfrm>
            <a:off x="2657605" y="273067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Aksamitník, </a:t>
            </a:r>
            <a:r>
              <a:rPr lang="cs-CZ" i="1" dirty="0" err="1"/>
              <a:t>Tagetes</a:t>
            </a:r>
            <a:r>
              <a:rPr lang="cs-CZ" i="1" dirty="0"/>
              <a:t>,</a:t>
            </a:r>
            <a:endParaRPr lang="cs-CZ" i="1" dirty="0">
              <a:cs typeface="Calibri"/>
            </a:endParaRPr>
          </a:p>
          <a:p>
            <a:r>
              <a:rPr lang="cs-CZ" dirty="0">
                <a:cs typeface="Calibri"/>
              </a:rPr>
              <a:t>různé druhy, barvy.</a:t>
            </a:r>
            <a:endParaRPr lang="cs-CZ" i="1" dirty="0">
              <a:cs typeface="Calibri"/>
            </a:endParaRPr>
          </a:p>
        </p:txBody>
      </p:sp>
      <p:pic>
        <p:nvPicPr>
          <p:cNvPr id="10" name="Obrázek 10" descr="Obsah obrázku čokoláda, dezert, několik&#10;&#10;Popis se vygeneroval automaticky.">
            <a:extLst>
              <a:ext uri="{FF2B5EF4-FFF2-40B4-BE49-F238E27FC236}">
                <a16:creationId xmlns:a16="http://schemas.microsoft.com/office/drawing/2014/main" id="{476EB5E7-1787-4512-9912-EC7E1901D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19" y="3505460"/>
            <a:ext cx="854118" cy="786530"/>
          </a:xfrm>
          <a:prstGeom prst="rect">
            <a:avLst/>
          </a:prstGeom>
        </p:spPr>
      </p:pic>
      <p:pic>
        <p:nvPicPr>
          <p:cNvPr id="11" name="Obrázek 11" descr="Obsah obrázku rostlina, květina, kosmatec, různé&#10;&#10;Popis se vygeneroval automaticky.">
            <a:extLst>
              <a:ext uri="{FF2B5EF4-FFF2-40B4-BE49-F238E27FC236}">
                <a16:creationId xmlns:a16="http://schemas.microsoft.com/office/drawing/2014/main" id="{10C28575-A3E7-47FA-AB24-C4B05DD75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853" y="3508461"/>
            <a:ext cx="1012131" cy="78053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F2DB98-8556-437A-8CC2-748554090C95}"/>
              </a:ext>
            </a:extLst>
          </p:cNvPr>
          <p:cNvSpPr txBox="1"/>
          <p:nvPr/>
        </p:nvSpPr>
        <p:spPr>
          <a:xfrm>
            <a:off x="2654342" y="3635548"/>
            <a:ext cx="3129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Astra jehlicová, </a:t>
            </a:r>
            <a:r>
              <a:rPr lang="cs-CZ" i="1" dirty="0" err="1"/>
              <a:t>Callistephus</a:t>
            </a:r>
            <a:r>
              <a:rPr lang="cs-CZ" i="1" dirty="0"/>
              <a:t> </a:t>
            </a:r>
            <a:r>
              <a:rPr lang="cs-CZ" i="1" dirty="0" err="1"/>
              <a:t>chinensis</a:t>
            </a:r>
            <a:r>
              <a:rPr lang="cs-CZ" dirty="0"/>
              <a:t>, směs barev.</a:t>
            </a:r>
          </a:p>
        </p:txBody>
      </p:sp>
      <p:pic>
        <p:nvPicPr>
          <p:cNvPr id="13" name="Obrázek 13" descr="Obsah obrázku exteriér, rostlina, agáve&#10;&#10;Popis se vygeneroval automaticky.">
            <a:extLst>
              <a:ext uri="{FF2B5EF4-FFF2-40B4-BE49-F238E27FC236}">
                <a16:creationId xmlns:a16="http://schemas.microsoft.com/office/drawing/2014/main" id="{B2A64984-B1E8-4EF0-B907-CBAF8E49B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97" y="4465594"/>
            <a:ext cx="984208" cy="870428"/>
          </a:xfrm>
          <a:prstGeom prst="rect">
            <a:avLst/>
          </a:prstGeom>
        </p:spPr>
      </p:pic>
      <p:pic>
        <p:nvPicPr>
          <p:cNvPr id="14" name="Obrázek 14" descr="Obsah obrázku květina, rostlina, interiér, gazánie&#10;&#10;Popis se vygeneroval automaticky.">
            <a:extLst>
              <a:ext uri="{FF2B5EF4-FFF2-40B4-BE49-F238E27FC236}">
                <a16:creationId xmlns:a16="http://schemas.microsoft.com/office/drawing/2014/main" id="{BE2A7A8D-D237-42C8-A4BC-449A7E05E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277" y="4469376"/>
            <a:ext cx="1003909" cy="86286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8E227FE-9B4E-4684-B876-DA9B444C852A}"/>
              </a:ext>
            </a:extLst>
          </p:cNvPr>
          <p:cNvSpPr txBox="1"/>
          <p:nvPr/>
        </p:nvSpPr>
        <p:spPr>
          <a:xfrm>
            <a:off x="2692835" y="464480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Gazánie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Gazania</a:t>
            </a:r>
            <a:r>
              <a:rPr lang="cs-CZ" i="1" dirty="0"/>
              <a:t>, </a:t>
            </a:r>
            <a:r>
              <a:rPr lang="cs-CZ" dirty="0"/>
              <a:t>směs barev.</a:t>
            </a:r>
            <a:endParaRPr lang="cs-CZ" i="1" dirty="0">
              <a:cs typeface="Calibri"/>
            </a:endParaRPr>
          </a:p>
        </p:txBody>
      </p:sp>
      <p:pic>
        <p:nvPicPr>
          <p:cNvPr id="16" name="Obrázek 16" descr="Obsah obrázku exteriér, rostlina, zelenina&#10;&#10;Popis se vygeneroval automaticky.">
            <a:extLst>
              <a:ext uri="{FF2B5EF4-FFF2-40B4-BE49-F238E27FC236}">
                <a16:creationId xmlns:a16="http://schemas.microsoft.com/office/drawing/2014/main" id="{FE0F8A06-AF1B-4673-905B-83B1CCD56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9974" y="1596088"/>
            <a:ext cx="861557" cy="910095"/>
          </a:xfrm>
          <a:prstGeom prst="rect">
            <a:avLst/>
          </a:prstGeom>
        </p:spPr>
      </p:pic>
      <p:pic>
        <p:nvPicPr>
          <p:cNvPr id="17" name="Obrázek 17" descr="Obsah obrázku rostlina, květina, petúnie, barevné&#10;&#10;Popis se vygeneroval automaticky.">
            <a:extLst>
              <a:ext uri="{FF2B5EF4-FFF2-40B4-BE49-F238E27FC236}">
                <a16:creationId xmlns:a16="http://schemas.microsoft.com/office/drawing/2014/main" id="{3A90BEF6-3A3E-4F70-A646-3007A512C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495" y="1591914"/>
            <a:ext cx="953805" cy="84537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F1E44E1-32DC-46A3-AD81-4788F24B6944}"/>
              </a:ext>
            </a:extLst>
          </p:cNvPr>
          <p:cNvSpPr txBox="1"/>
          <p:nvPr/>
        </p:nvSpPr>
        <p:spPr>
          <a:xfrm>
            <a:off x="8963025" y="167705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Převislé petúnie, </a:t>
            </a:r>
            <a:r>
              <a:rPr lang="cs-CZ" i="1" dirty="0" err="1"/>
              <a:t>Surfinie</a:t>
            </a:r>
            <a:r>
              <a:rPr lang="cs-CZ" dirty="0"/>
              <a:t>, různé barvy.</a:t>
            </a:r>
          </a:p>
        </p:txBody>
      </p:sp>
      <p:pic>
        <p:nvPicPr>
          <p:cNvPr id="19" name="Obrázek 19" descr="Obsah obrázku exteriér, rostlina, šedá, dřevo&#10;&#10;Popis se vygeneroval automaticky.">
            <a:extLst>
              <a:ext uri="{FF2B5EF4-FFF2-40B4-BE49-F238E27FC236}">
                <a16:creationId xmlns:a16="http://schemas.microsoft.com/office/drawing/2014/main" id="{E73632C8-D162-4502-9C94-94AD13946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827" y="2708035"/>
            <a:ext cx="984729" cy="784313"/>
          </a:xfrm>
          <a:prstGeom prst="rect">
            <a:avLst/>
          </a:prstGeom>
        </p:spPr>
      </p:pic>
      <p:pic>
        <p:nvPicPr>
          <p:cNvPr id="20" name="Obrázek 20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DE38187B-52BD-470A-AEAE-ECFD88CD00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4957" y="2546633"/>
            <a:ext cx="815757" cy="109668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E4CB61-5AC3-4AE6-862B-116A0F8C0CBC}"/>
              </a:ext>
            </a:extLst>
          </p:cNvPr>
          <p:cNvSpPr txBox="1"/>
          <p:nvPr/>
        </p:nvSpPr>
        <p:spPr>
          <a:xfrm>
            <a:off x="8959622" y="2541584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Statice letní, </a:t>
            </a:r>
            <a:r>
              <a:rPr lang="cs-CZ" i="1" dirty="0" err="1"/>
              <a:t>Limonium</a:t>
            </a:r>
            <a:r>
              <a:rPr lang="cs-CZ" i="1" dirty="0"/>
              <a:t> </a:t>
            </a:r>
            <a:r>
              <a:rPr lang="cs-CZ" i="1" dirty="0" err="1"/>
              <a:t>sinuatum</a:t>
            </a:r>
            <a:r>
              <a:rPr lang="cs-CZ" i="1" dirty="0"/>
              <a:t>, </a:t>
            </a:r>
            <a:r>
              <a:rPr lang="cs-CZ" dirty="0"/>
              <a:t>k sušení, směs barev, pro prodej omezené množství.</a:t>
            </a:r>
            <a:endParaRPr lang="cs-CZ" dirty="0">
              <a:cs typeface="Calibri"/>
            </a:endParaRPr>
          </a:p>
        </p:txBody>
      </p:sp>
      <p:pic>
        <p:nvPicPr>
          <p:cNvPr id="22" name="Obrázek 22" descr="Obsah obrázku exteriér, žába&#10;&#10;Popis se vygeneroval automaticky.">
            <a:extLst>
              <a:ext uri="{FF2B5EF4-FFF2-40B4-BE49-F238E27FC236}">
                <a16:creationId xmlns:a16="http://schemas.microsoft.com/office/drawing/2014/main" id="{F5A18A20-D850-463C-AF8A-BF86A56C2D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9808" y="3806346"/>
            <a:ext cx="915835" cy="790183"/>
          </a:xfrm>
          <a:prstGeom prst="rect">
            <a:avLst/>
          </a:prstGeom>
        </p:spPr>
      </p:pic>
      <p:pic>
        <p:nvPicPr>
          <p:cNvPr id="23" name="Obrázek 23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0FDE2728-DBE9-4105-909B-28C82E0E46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3326" y="3838379"/>
            <a:ext cx="1038225" cy="809625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8D09EA-7FC4-4CD7-9E18-972F6DADFFC7}"/>
              </a:ext>
            </a:extLst>
          </p:cNvPr>
          <p:cNvSpPr txBox="1"/>
          <p:nvPr/>
        </p:nvSpPr>
        <p:spPr>
          <a:xfrm>
            <a:off x="9019131" y="3695570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Begónie </a:t>
            </a:r>
            <a:r>
              <a:rPr lang="cs-CZ" dirty="0" err="1"/>
              <a:t>stálekvetoucí</a:t>
            </a:r>
            <a:r>
              <a:rPr lang="cs-CZ" dirty="0"/>
              <a:t>, voskovka, </a:t>
            </a:r>
            <a:r>
              <a:rPr lang="cs-CZ" i="1" dirty="0" err="1"/>
              <a:t>Begonia</a:t>
            </a:r>
            <a:r>
              <a:rPr lang="cs-CZ" i="1" dirty="0"/>
              <a:t> </a:t>
            </a:r>
            <a:r>
              <a:rPr lang="cs-CZ" i="1" dirty="0" err="1"/>
              <a:t>semperflorens</a:t>
            </a:r>
            <a:r>
              <a:rPr lang="cs-CZ" i="1" dirty="0"/>
              <a:t>, </a:t>
            </a:r>
            <a:r>
              <a:rPr lang="cs-CZ" dirty="0"/>
              <a:t>barva květu červená, bílá, zelený list.</a:t>
            </a:r>
            <a:endParaRPr lang="cs-CZ" i="1" dirty="0">
              <a:cs typeface="Calibri"/>
            </a:endParaRPr>
          </a:p>
        </p:txBody>
      </p:sp>
      <p:pic>
        <p:nvPicPr>
          <p:cNvPr id="25" name="Obrázek 25" descr="Obsah obrázku exteriér, zelenina&#10;&#10;Popis se vygeneroval automaticky.">
            <a:extLst>
              <a:ext uri="{FF2B5EF4-FFF2-40B4-BE49-F238E27FC236}">
                <a16:creationId xmlns:a16="http://schemas.microsoft.com/office/drawing/2014/main" id="{C6953003-F796-447A-A2D5-33E8E2D830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626" y="4849594"/>
            <a:ext cx="949760" cy="947934"/>
          </a:xfrm>
          <a:prstGeom prst="rect">
            <a:avLst/>
          </a:prstGeom>
        </p:spPr>
      </p:pic>
      <p:pic>
        <p:nvPicPr>
          <p:cNvPr id="26" name="Obrázek 26" descr="Obsah obrázku květina, rostlina, vistárie&#10;&#10;Popis se vygeneroval automaticky.">
            <a:extLst>
              <a:ext uri="{FF2B5EF4-FFF2-40B4-BE49-F238E27FC236}">
                <a16:creationId xmlns:a16="http://schemas.microsoft.com/office/drawing/2014/main" id="{07CE9742-5169-4CC4-9C38-EB66B6B373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7344" y="4768631"/>
            <a:ext cx="982380" cy="1047229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5A7CF754-80D3-44CF-8A3D-EE5112083CDE}"/>
              </a:ext>
            </a:extLst>
          </p:cNvPr>
          <p:cNvSpPr txBox="1"/>
          <p:nvPr/>
        </p:nvSpPr>
        <p:spPr>
          <a:xfrm>
            <a:off x="9015869" y="513280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Lobélie, </a:t>
            </a:r>
            <a:r>
              <a:rPr lang="cs-CZ" i="1" dirty="0" err="1"/>
              <a:t>Lobelia</a:t>
            </a:r>
            <a:r>
              <a:rPr lang="cs-CZ" dirty="0"/>
              <a:t>, květ modrý a bílý.</a:t>
            </a:r>
            <a:endParaRPr lang="cs-CZ" dirty="0">
              <a:cs typeface="Calibri"/>
            </a:endParaRPr>
          </a:p>
        </p:txBody>
      </p:sp>
      <p:pic>
        <p:nvPicPr>
          <p:cNvPr id="4" name="Obrázek 4" descr="Obsah obrázku rostlina, květina, barevné, žlutá&#10;&#10;Popis se vygeneroval automaticky.">
            <a:extLst>
              <a:ext uri="{FF2B5EF4-FFF2-40B4-BE49-F238E27FC236}">
                <a16:creationId xmlns:a16="http://schemas.microsoft.com/office/drawing/2014/main" id="{57C6BD43-E1FF-4019-9F04-64D2117C71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6557" y="5505319"/>
            <a:ext cx="1278669" cy="101660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FFF781-64B0-47E1-B7AE-E2892854403F}"/>
              </a:ext>
            </a:extLst>
          </p:cNvPr>
          <p:cNvSpPr txBox="1"/>
          <p:nvPr/>
        </p:nvSpPr>
        <p:spPr>
          <a:xfrm>
            <a:off x="2695832" y="581591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Ostálka, cínie, </a:t>
            </a:r>
            <a:r>
              <a:rPr lang="cs-CZ" i="1" dirty="0" err="1"/>
              <a:t>Zinnia</a:t>
            </a:r>
            <a:r>
              <a:rPr lang="cs-CZ" dirty="0"/>
              <a:t>, směs barev.</a:t>
            </a:r>
          </a:p>
        </p:txBody>
      </p:sp>
    </p:spTree>
    <p:extLst>
      <p:ext uri="{BB962C8B-B14F-4D97-AF65-F5344CB8AC3E}">
        <p14:creationId xmlns:p14="http://schemas.microsoft.com/office/powerpoint/2010/main" val="277207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3CA25-5402-4665-9931-71931A1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919"/>
            <a:ext cx="10515600" cy="103329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>
                <a:cs typeface="Calibri Light"/>
              </a:rPr>
              <a:t>SORTIMENT PŘEDPĚSTOVANÝCH ROSTLIN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08410C-7E6C-4947-9DE7-F499FD294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0123"/>
            <a:ext cx="5209978" cy="1137061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Květinový sortiment</a:t>
            </a:r>
            <a:endParaRPr lang="en-US" b="0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jednoletě</a:t>
            </a:r>
            <a:r>
              <a:rPr lang="cs-CZ" dirty="0">
                <a:ea typeface="+mn-lt"/>
                <a:cs typeface="+mn-lt"/>
              </a:rPr>
              <a:t> pěstované rostliny, okrasné květem:</a:t>
            </a:r>
            <a:endParaRPr lang="en-US" b="0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7" name="Obrázek 7" descr="Obsah obrázku rostlina&#10;&#10;Popis se vygeneroval automaticky.">
            <a:extLst>
              <a:ext uri="{FF2B5EF4-FFF2-40B4-BE49-F238E27FC236}">
                <a16:creationId xmlns:a16="http://schemas.microsoft.com/office/drawing/2014/main" id="{490127C8-6DA5-4D24-815E-384A598057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145" y="2461745"/>
            <a:ext cx="1165182" cy="101552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51158C-C23D-4697-95A4-130777B6FE2E}"/>
              </a:ext>
            </a:extLst>
          </p:cNvPr>
          <p:cNvSpPr txBox="1"/>
          <p:nvPr/>
        </p:nvSpPr>
        <p:spPr>
          <a:xfrm>
            <a:off x="3137770" y="2323578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Kopretina křovitá, </a:t>
            </a:r>
            <a:r>
              <a:rPr lang="cs-CZ" i="1" dirty="0" err="1"/>
              <a:t>Agryranthemum</a:t>
            </a:r>
            <a:r>
              <a:rPr lang="cs-CZ" i="1" dirty="0"/>
              <a:t> </a:t>
            </a:r>
            <a:r>
              <a:rPr lang="cs-CZ" i="1" dirty="0" err="1"/>
              <a:t>frutescens</a:t>
            </a:r>
            <a:r>
              <a:rPr lang="cs-CZ" i="1" dirty="0"/>
              <a:t>, </a:t>
            </a:r>
            <a:r>
              <a:rPr lang="cs-CZ" dirty="0"/>
              <a:t>květ bílý, červený- jednoduchý, plný, </a:t>
            </a:r>
            <a:r>
              <a:rPr lang="cs-CZ" dirty="0" err="1"/>
              <a:t>žlutý-jednoduchý</a:t>
            </a:r>
            <a:r>
              <a:rPr lang="cs-CZ" dirty="0"/>
              <a:t>. </a:t>
            </a:r>
            <a:endParaRPr lang="cs-CZ" dirty="0">
              <a:cs typeface="Calibri"/>
            </a:endParaRPr>
          </a:p>
        </p:txBody>
      </p:sp>
      <p:pic>
        <p:nvPicPr>
          <p:cNvPr id="12" name="Obrázek 12" descr="Obsah obrázku rostlina, květina, sedmikráska&#10;&#10;Popis se vygeneroval automaticky.">
            <a:extLst>
              <a:ext uri="{FF2B5EF4-FFF2-40B4-BE49-F238E27FC236}">
                <a16:creationId xmlns:a16="http://schemas.microsoft.com/office/drawing/2014/main" id="{CB636789-CAD9-4108-883B-171F810E43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19389" y="2420514"/>
            <a:ext cx="971550" cy="1285875"/>
          </a:xfrm>
        </p:spPr>
      </p:pic>
      <p:pic>
        <p:nvPicPr>
          <p:cNvPr id="13" name="Obrázek 13" descr="Obsah obrázku rostlina, strom&#10;&#10;Popis se vygeneroval automaticky.">
            <a:extLst>
              <a:ext uri="{FF2B5EF4-FFF2-40B4-BE49-F238E27FC236}">
                <a16:creationId xmlns:a16="http://schemas.microsoft.com/office/drawing/2014/main" id="{B3274632-F866-497E-A27A-64DEE23E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51" y="3995410"/>
            <a:ext cx="1083763" cy="1100987"/>
          </a:xfrm>
          <a:prstGeom prst="rect">
            <a:avLst/>
          </a:prstGeom>
        </p:spPr>
      </p:pic>
      <p:pic>
        <p:nvPicPr>
          <p:cNvPr id="14" name="Obrázek 14" descr="Obsah obrázku květina, rostlina, růžová, červená&#10;&#10;Popis se vygeneroval automaticky.">
            <a:extLst>
              <a:ext uri="{FF2B5EF4-FFF2-40B4-BE49-F238E27FC236}">
                <a16:creationId xmlns:a16="http://schemas.microsoft.com/office/drawing/2014/main" id="{43FBF56B-C3A0-47EC-8140-04FA1FAB9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363" y="3941132"/>
            <a:ext cx="986425" cy="120954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489939-71BE-44C8-BDE6-9FFC955675DF}"/>
              </a:ext>
            </a:extLst>
          </p:cNvPr>
          <p:cNvSpPr txBox="1"/>
          <p:nvPr/>
        </p:nvSpPr>
        <p:spPr>
          <a:xfrm>
            <a:off x="3051001" y="407396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Fuchsie, </a:t>
            </a:r>
            <a:r>
              <a:rPr lang="cs-CZ" i="1" dirty="0" err="1"/>
              <a:t>Fuchsia</a:t>
            </a:r>
            <a:r>
              <a:rPr lang="cs-CZ" dirty="0"/>
              <a:t>, vzpřímené, převislé.</a:t>
            </a:r>
            <a:endParaRPr lang="cs-CZ" dirty="0">
              <a:cs typeface="Calibri"/>
            </a:endParaRPr>
          </a:p>
        </p:txBody>
      </p:sp>
      <p:pic>
        <p:nvPicPr>
          <p:cNvPr id="16" name="Obrázek 16" descr="Obsah obrázku země, rostlina, fazole, zelenina&#10;&#10;Popis se vygeneroval automaticky.">
            <a:extLst>
              <a:ext uri="{FF2B5EF4-FFF2-40B4-BE49-F238E27FC236}">
                <a16:creationId xmlns:a16="http://schemas.microsoft.com/office/drawing/2014/main" id="{B410FC48-E170-428B-A915-3A681362C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78" y="5257734"/>
            <a:ext cx="1160615" cy="1290312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C9A9FFC-63B5-451A-A249-3EDCA49389C6}"/>
              </a:ext>
            </a:extLst>
          </p:cNvPr>
          <p:cNvSpPr txBox="1"/>
          <p:nvPr/>
        </p:nvSpPr>
        <p:spPr>
          <a:xfrm>
            <a:off x="3047739" y="5396369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Mezobriantemum</a:t>
            </a:r>
            <a:r>
              <a:rPr lang="cs-CZ" dirty="0"/>
              <a:t>, </a:t>
            </a:r>
            <a:r>
              <a:rPr lang="cs-CZ" i="1" dirty="0" err="1"/>
              <a:t>Mezembriantemum</a:t>
            </a:r>
            <a:r>
              <a:rPr lang="cs-CZ" dirty="0"/>
              <a:t>, květ </a:t>
            </a:r>
            <a:r>
              <a:rPr lang="cs-CZ" dirty="0" err="1"/>
              <a:t>hnědooranžový-menší</a:t>
            </a:r>
            <a:r>
              <a:rPr lang="cs-CZ" dirty="0"/>
              <a:t>, </a:t>
            </a:r>
            <a:r>
              <a:rPr lang="cs-CZ" dirty="0" err="1"/>
              <a:t>růžový-velký</a:t>
            </a:r>
            <a:r>
              <a:rPr lang="cs-CZ" dirty="0"/>
              <a:t>.</a:t>
            </a:r>
            <a:endParaRPr lang="cs-CZ" dirty="0" err="1">
              <a:cs typeface="Calibri"/>
            </a:endParaRPr>
          </a:p>
        </p:txBody>
      </p:sp>
      <p:pic>
        <p:nvPicPr>
          <p:cNvPr id="18" name="Obrázek 18" descr="Obsah obrázku rostlina, květina&#10;&#10;Popis se vygeneroval automaticky.">
            <a:extLst>
              <a:ext uri="{FF2B5EF4-FFF2-40B4-BE49-F238E27FC236}">
                <a16:creationId xmlns:a16="http://schemas.microsoft.com/office/drawing/2014/main" id="{8BCF486D-CE45-464A-81C4-96828657E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967" y="5261323"/>
            <a:ext cx="552450" cy="552450"/>
          </a:xfrm>
          <a:prstGeom prst="rect">
            <a:avLst/>
          </a:prstGeom>
        </p:spPr>
      </p:pic>
      <p:pic>
        <p:nvPicPr>
          <p:cNvPr id="19" name="Obrázek 19" descr="Obsah obrázku rostlina, květina, hvězdnice, barevné&#10;&#10;Popis se vygeneroval automaticky.">
            <a:extLst>
              <a:ext uri="{FF2B5EF4-FFF2-40B4-BE49-F238E27FC236}">
                <a16:creationId xmlns:a16="http://schemas.microsoft.com/office/drawing/2014/main" id="{A329A811-4049-493C-906B-087091C06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989" y="5821471"/>
            <a:ext cx="1093940" cy="841332"/>
          </a:xfrm>
          <a:prstGeom prst="rect">
            <a:avLst/>
          </a:prstGeom>
        </p:spPr>
      </p:pic>
      <p:pic>
        <p:nvPicPr>
          <p:cNvPr id="20" name="Obrázek 20" descr="Obsah obrázku rostlina, salát, list, zavřít&#10;&#10;Popis se vygeneroval automaticky.">
            <a:extLst>
              <a:ext uri="{FF2B5EF4-FFF2-40B4-BE49-F238E27FC236}">
                <a16:creationId xmlns:a16="http://schemas.microsoft.com/office/drawing/2014/main" id="{028DEF97-F6C6-45A6-8A91-056AB2E89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3199" y="2110939"/>
            <a:ext cx="1117296" cy="1244253"/>
          </a:xfrm>
          <a:prstGeom prst="rect">
            <a:avLst/>
          </a:prstGeom>
        </p:spPr>
      </p:pic>
      <p:pic>
        <p:nvPicPr>
          <p:cNvPr id="21" name="Obrázek 21" descr="Obsah obrázku rostlina, květina&#10;&#10;Popis se vygeneroval automaticky.">
            <a:extLst>
              <a:ext uri="{FF2B5EF4-FFF2-40B4-BE49-F238E27FC236}">
                <a16:creationId xmlns:a16="http://schemas.microsoft.com/office/drawing/2014/main" id="{1D517C66-4884-42A6-BD86-5B16ED07D1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3090" y="2126773"/>
            <a:ext cx="1126430" cy="120941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75528B-A0F2-4A62-875D-B5407E61A050}"/>
              </a:ext>
            </a:extLst>
          </p:cNvPr>
          <p:cNvSpPr txBox="1"/>
          <p:nvPr/>
        </p:nvSpPr>
        <p:spPr>
          <a:xfrm>
            <a:off x="9277894" y="1674674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břečťanolistý,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peltatum</a:t>
            </a:r>
            <a:r>
              <a:rPr lang="cs-CZ" i="1" dirty="0"/>
              <a:t>, </a:t>
            </a:r>
            <a:r>
              <a:rPr lang="cs-CZ" dirty="0"/>
              <a:t>květ- jednoduchý, plný, sortiment barev-červená, </a:t>
            </a:r>
            <a:r>
              <a:rPr lang="cs-CZ" dirty="0" err="1"/>
              <a:t>růžová+odstíny</a:t>
            </a:r>
            <a:r>
              <a:rPr lang="cs-CZ" dirty="0"/>
              <a:t>, bílá, převislý růst.</a:t>
            </a:r>
            <a:endParaRPr lang="cs-CZ" i="1" dirty="0">
              <a:cs typeface="Calibri"/>
            </a:endParaRPr>
          </a:p>
        </p:txBody>
      </p:sp>
      <p:pic>
        <p:nvPicPr>
          <p:cNvPr id="23" name="Obrázek 23" descr="Obsah obrázku exteriér, rostlina, zelená, list&#10;&#10;Popis se vygeneroval automaticky.">
            <a:extLst>
              <a:ext uri="{FF2B5EF4-FFF2-40B4-BE49-F238E27FC236}">
                <a16:creationId xmlns:a16="http://schemas.microsoft.com/office/drawing/2014/main" id="{274E043E-55C9-4428-83CA-766E009BE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755" y="3620044"/>
            <a:ext cx="1292269" cy="1197541"/>
          </a:xfrm>
          <a:prstGeom prst="rect">
            <a:avLst/>
          </a:prstGeom>
        </p:spPr>
      </p:pic>
      <p:pic>
        <p:nvPicPr>
          <p:cNvPr id="24" name="Obrázek 24" descr="Obsah obrázku rostlina, květina, růžová, různé&#10;&#10;Popis se vygeneroval automaticky.">
            <a:extLst>
              <a:ext uri="{FF2B5EF4-FFF2-40B4-BE49-F238E27FC236}">
                <a16:creationId xmlns:a16="http://schemas.microsoft.com/office/drawing/2014/main" id="{6CE40FA8-98C6-4612-B132-C7EC6E62AD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7672" y="3617760"/>
            <a:ext cx="1182143" cy="119166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61FEC73-38B9-4DA3-AE4C-8F675397BBBE}"/>
              </a:ext>
            </a:extLst>
          </p:cNvPr>
          <p:cNvSpPr txBox="1"/>
          <p:nvPr/>
        </p:nvSpPr>
        <p:spPr>
          <a:xfrm>
            <a:off x="9273839" y="3534195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</a:t>
            </a:r>
            <a:r>
              <a:rPr lang="cs-CZ" dirty="0" err="1"/>
              <a:t>páskatý</a:t>
            </a:r>
            <a:r>
              <a:rPr lang="cs-CZ" dirty="0"/>
              <a:t>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zonale</a:t>
            </a:r>
            <a:r>
              <a:rPr lang="cs-CZ" i="1" dirty="0"/>
              <a:t>, </a:t>
            </a:r>
            <a:r>
              <a:rPr lang="cs-CZ" dirty="0"/>
              <a:t>květ červený, oranžový, růžový, bílý, vzpřímený růst.</a:t>
            </a:r>
            <a:endParaRPr lang="cs-CZ" dirty="0">
              <a:cs typeface="Calibri"/>
            </a:endParaRPr>
          </a:p>
        </p:txBody>
      </p:sp>
      <p:pic>
        <p:nvPicPr>
          <p:cNvPr id="26" name="Obrázek 26" descr="Obsah obrázku rostlina, exteriér, zelená, list&#10;&#10;Popis se vygeneroval automaticky.">
            <a:extLst>
              <a:ext uri="{FF2B5EF4-FFF2-40B4-BE49-F238E27FC236}">
                <a16:creationId xmlns:a16="http://schemas.microsoft.com/office/drawing/2014/main" id="{B482EA8F-8008-4CBA-A50E-3AFACBC10F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4311" y="5191597"/>
            <a:ext cx="1166748" cy="1247907"/>
          </a:xfrm>
          <a:prstGeom prst="rect">
            <a:avLst/>
          </a:prstGeom>
        </p:spPr>
      </p:pic>
      <p:pic>
        <p:nvPicPr>
          <p:cNvPr id="27" name="Obrázek 27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401F5624-8264-41C4-B83B-E82C709D72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8725" y="5194164"/>
            <a:ext cx="1223245" cy="120419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1621A651-CACB-488E-B274-AECE5CEC39CD}"/>
              </a:ext>
            </a:extLst>
          </p:cNvPr>
          <p:cNvSpPr txBox="1"/>
          <p:nvPr/>
        </p:nvSpPr>
        <p:spPr>
          <a:xfrm>
            <a:off x="9272030" y="5054273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velkokvětý,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grandiflorum</a:t>
            </a:r>
            <a:r>
              <a:rPr lang="cs-CZ" i="1" dirty="0"/>
              <a:t>,</a:t>
            </a:r>
            <a:r>
              <a:rPr lang="cs-CZ" dirty="0"/>
              <a:t> vyšší a nižší pěstitelský tvar, směs barev.</a:t>
            </a:r>
            <a:endParaRPr lang="cs-CZ" i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39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79E33-F83A-4A9F-983C-854FD423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75"/>
            <a:ext cx="10515600" cy="116363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SORTIMENT PŘEDPĚSTOVANÝCH ROSTLIN</a:t>
            </a: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264B-F7AF-4835-BB35-061B6818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2538"/>
            <a:ext cx="5157787" cy="1004887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Květinový sortiment</a:t>
            </a:r>
            <a:endParaRPr lang="en-US" b="0" dirty="0">
              <a:ea typeface="+mn-lt"/>
              <a:cs typeface="+mn-lt"/>
            </a:endParaRPr>
          </a:p>
          <a:p>
            <a:r>
              <a:rPr lang="cs-CZ" dirty="0" err="1">
                <a:cs typeface="Calibri"/>
              </a:rPr>
              <a:t>jednoletě</a:t>
            </a:r>
            <a:r>
              <a:rPr lang="cs-CZ" dirty="0">
                <a:cs typeface="Calibri"/>
              </a:rPr>
              <a:t> pěstované rostliny, okrasné květem:</a:t>
            </a:r>
            <a:endParaRPr lang="en-US" b="0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7" name="Obrázek 7" descr="Obsah obrázku květina, rostlina, exteriér, bílá&#10;&#10;Popis se vygeneroval automaticky.">
            <a:extLst>
              <a:ext uri="{FF2B5EF4-FFF2-40B4-BE49-F238E27FC236}">
                <a16:creationId xmlns:a16="http://schemas.microsoft.com/office/drawing/2014/main" id="{C9469A04-D914-4D40-891E-DDFC32884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733" y="2570828"/>
            <a:ext cx="1211734" cy="117440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70F2F2-71DC-4C96-BFAE-625CBD0D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pic>
        <p:nvPicPr>
          <p:cNvPr id="9" name="Obrázek 9" descr="Obsah obrázku květina, rostlina, barevné, zavřít&#10;&#10;Popis se vygeneroval automaticky.">
            <a:extLst>
              <a:ext uri="{FF2B5EF4-FFF2-40B4-BE49-F238E27FC236}">
                <a16:creationId xmlns:a16="http://schemas.microsoft.com/office/drawing/2014/main" id="{F3263DAB-72DE-4C60-9BF8-EF78D07053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8866" y="4087748"/>
            <a:ext cx="1207101" cy="108559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26EA23-35D6-403E-B3BC-83EECD9FB521}"/>
              </a:ext>
            </a:extLst>
          </p:cNvPr>
          <p:cNvSpPr txBox="1"/>
          <p:nvPr/>
        </p:nvSpPr>
        <p:spPr>
          <a:xfrm>
            <a:off x="2211860" y="279880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Bakopa</a:t>
            </a:r>
            <a:r>
              <a:rPr lang="cs-CZ" dirty="0"/>
              <a:t>, </a:t>
            </a:r>
            <a:r>
              <a:rPr lang="cs-CZ" i="1" dirty="0" err="1"/>
              <a:t>Bacopa</a:t>
            </a:r>
            <a:r>
              <a:rPr lang="cs-CZ" i="1" dirty="0"/>
              <a:t>, </a:t>
            </a:r>
            <a:r>
              <a:rPr lang="cs-CZ" dirty="0"/>
              <a:t>květ bílý, fialový.</a:t>
            </a:r>
            <a:endParaRPr lang="cs-CZ" i="1" dirty="0" err="1"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DC73FE-8FFE-4FB9-86B5-25484B5CD3DF}"/>
              </a:ext>
            </a:extLst>
          </p:cNvPr>
          <p:cNvSpPr txBox="1"/>
          <p:nvPr/>
        </p:nvSpPr>
        <p:spPr>
          <a:xfrm>
            <a:off x="2251761" y="442449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Sporýš,</a:t>
            </a:r>
            <a:r>
              <a:rPr lang="cs-CZ" i="1" dirty="0"/>
              <a:t> Verbena,</a:t>
            </a:r>
            <a:r>
              <a:rPr lang="cs-CZ" dirty="0"/>
              <a:t> různé barvy květů.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4E65E9-DC34-471B-88BA-3F7A78C7355B}"/>
              </a:ext>
            </a:extLst>
          </p:cNvPr>
          <p:cNvSpPr txBox="1"/>
          <p:nvPr/>
        </p:nvSpPr>
        <p:spPr>
          <a:xfrm>
            <a:off x="2304535" y="5692345"/>
            <a:ext cx="29800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Osteospermum</a:t>
            </a:r>
            <a:r>
              <a:rPr lang="cs-CZ" dirty="0"/>
              <a:t>, </a:t>
            </a:r>
            <a:r>
              <a:rPr lang="cs-CZ" dirty="0" err="1"/>
              <a:t>paprskovka</a:t>
            </a:r>
            <a:r>
              <a:rPr lang="cs-CZ" dirty="0"/>
              <a:t>,  </a:t>
            </a:r>
            <a:r>
              <a:rPr lang="cs-CZ" i="1" dirty="0" err="1"/>
              <a:t>Osteospermum</a:t>
            </a:r>
            <a:r>
              <a:rPr lang="cs-CZ" dirty="0"/>
              <a:t>, různé barvy květů.</a:t>
            </a:r>
          </a:p>
        </p:txBody>
      </p:sp>
      <p:pic>
        <p:nvPicPr>
          <p:cNvPr id="13" name="Obrázek 13" descr="Obsah obrázku rostlina, květina, gerbera, kytice&#10;&#10;Popis se vygeneroval automaticky.">
            <a:extLst>
              <a:ext uri="{FF2B5EF4-FFF2-40B4-BE49-F238E27FC236}">
                <a16:creationId xmlns:a16="http://schemas.microsoft.com/office/drawing/2014/main" id="{EFC6B6BE-DB76-490C-86F2-4A2324A2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9" y="5521153"/>
            <a:ext cx="1063969" cy="1129099"/>
          </a:xfrm>
          <a:prstGeom prst="rect">
            <a:avLst/>
          </a:prstGeom>
        </p:spPr>
      </p:pic>
      <p:pic>
        <p:nvPicPr>
          <p:cNvPr id="14" name="Obrázek 14" descr="Obsah obrázku exteriér, skleník&#10;&#10;Popis se vygeneroval automaticky.">
            <a:extLst>
              <a:ext uri="{FF2B5EF4-FFF2-40B4-BE49-F238E27FC236}">
                <a16:creationId xmlns:a16="http://schemas.microsoft.com/office/drawing/2014/main" id="{B6698355-A42A-4C8A-82EB-00E698BB9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744" y="2051770"/>
            <a:ext cx="6028037" cy="45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A00C0-7F7D-4245-93B1-EFFE80F9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83" y="302495"/>
            <a:ext cx="10515600" cy="107504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ea typeface="+mj-lt"/>
                <a:cs typeface="+mj-lt"/>
              </a:rPr>
            </a:br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SORTIMENT PŘEDPĚSTOVANÝCH ROSTLIN</a:t>
            </a: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BA8325-7877-47F8-83F3-5CFAB51C0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583" y="1378451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cs-CZ" dirty="0">
                <a:cs typeface="Calibri"/>
              </a:rPr>
              <a:t>Květinový sortiment</a:t>
            </a:r>
            <a:endParaRPr lang="en-US" b="0" dirty="0">
              <a:ea typeface="+mn-lt"/>
              <a:cs typeface="+mn-lt"/>
            </a:endParaRPr>
          </a:p>
          <a:p>
            <a:r>
              <a:rPr lang="cs-CZ" dirty="0" err="1">
                <a:cs typeface="Calibri"/>
              </a:rPr>
              <a:t>jednoletě</a:t>
            </a:r>
            <a:r>
              <a:rPr lang="cs-CZ" dirty="0">
                <a:cs typeface="Calibri"/>
              </a:rPr>
              <a:t> pěstované rostliny, okrasné listem: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8B5DA5-7247-48BB-BAB4-6EA4B9747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494626-BC69-4FA6-8A3C-D67FE616E2F8}"/>
              </a:ext>
            </a:extLst>
          </p:cNvPr>
          <p:cNvSpPr txBox="1"/>
          <p:nvPr/>
        </p:nvSpPr>
        <p:spPr>
          <a:xfrm>
            <a:off x="3106455" y="255322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Alternatea</a:t>
            </a:r>
            <a:r>
              <a:rPr lang="cs-CZ" dirty="0"/>
              <a:t>, </a:t>
            </a:r>
            <a:r>
              <a:rPr lang="cs-CZ" i="1" dirty="0" err="1"/>
              <a:t>Alternanthera</a:t>
            </a:r>
            <a:r>
              <a:rPr lang="cs-CZ" i="1" dirty="0"/>
              <a:t>, </a:t>
            </a:r>
            <a:r>
              <a:rPr lang="cs-CZ" dirty="0"/>
              <a:t>odstín listu zelený žíhaný, červený žíhaný.</a:t>
            </a:r>
            <a:endParaRPr lang="cs-CZ" dirty="0" err="1">
              <a:cs typeface="Calibri"/>
            </a:endParaRPr>
          </a:p>
        </p:txBody>
      </p:sp>
      <p:pic>
        <p:nvPicPr>
          <p:cNvPr id="15" name="Obrázek 15" descr="Obsah obrázku rostlina&#10;&#10;Popis se vygeneroval automaticky.">
            <a:extLst>
              <a:ext uri="{FF2B5EF4-FFF2-40B4-BE49-F238E27FC236}">
                <a16:creationId xmlns:a16="http://schemas.microsoft.com/office/drawing/2014/main" id="{0BB506B6-CA8A-43D3-823A-9E41185707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6415" y="3707300"/>
            <a:ext cx="986949" cy="977424"/>
          </a:xfrm>
        </p:spPr>
      </p:pic>
      <p:pic>
        <p:nvPicPr>
          <p:cNvPr id="18" name="Obrázek 18" descr="Obsah obrázku květina, interiér, rostlina&#10;&#10;Popis se vygeneroval automaticky.">
            <a:extLst>
              <a:ext uri="{FF2B5EF4-FFF2-40B4-BE49-F238E27FC236}">
                <a16:creationId xmlns:a16="http://schemas.microsoft.com/office/drawing/2014/main" id="{ED070970-F6CB-43EC-962C-78047B885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505" y="2561495"/>
            <a:ext cx="977423" cy="857773"/>
          </a:xfrm>
        </p:spPr>
      </p:pic>
      <p:pic>
        <p:nvPicPr>
          <p:cNvPr id="19" name="Obrázek 19" descr="Obsah obrázku exteriér, salát, rostlina, zelená&#10;&#10;Popis se vygeneroval automaticky.">
            <a:extLst>
              <a:ext uri="{FF2B5EF4-FFF2-40B4-BE49-F238E27FC236}">
                <a16:creationId xmlns:a16="http://schemas.microsoft.com/office/drawing/2014/main" id="{3B21C577-7AF7-46E5-A759-40D46E57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539" y="2608088"/>
            <a:ext cx="1217635" cy="827632"/>
          </a:xfrm>
          <a:prstGeom prst="rect">
            <a:avLst/>
          </a:prstGeom>
        </p:spPr>
      </p:pic>
      <p:pic>
        <p:nvPicPr>
          <p:cNvPr id="20" name="Obrázek 20" descr="Obsah obrázku zelená, rostlina, list, zavřít&#10;&#10;Popis se vygeneroval automaticky.">
            <a:extLst>
              <a:ext uri="{FF2B5EF4-FFF2-40B4-BE49-F238E27FC236}">
                <a16:creationId xmlns:a16="http://schemas.microsoft.com/office/drawing/2014/main" id="{5E7A6568-FE2A-4B97-A4D5-AADFA9768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79" y="3711944"/>
            <a:ext cx="1118209" cy="98942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C75DC6C-CC80-4224-B85F-3272E17BD1F9}"/>
              </a:ext>
            </a:extLst>
          </p:cNvPr>
          <p:cNvSpPr txBox="1"/>
          <p:nvPr/>
        </p:nvSpPr>
        <p:spPr>
          <a:xfrm>
            <a:off x="3051001" y="376080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Oxalis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Oxalis</a:t>
            </a:r>
            <a:r>
              <a:rPr lang="cs-CZ" dirty="0"/>
              <a:t>, barva listu tmavě červená, světle zelená.</a:t>
            </a:r>
          </a:p>
        </p:txBody>
      </p:sp>
      <p:pic>
        <p:nvPicPr>
          <p:cNvPr id="22" name="Obrázek 22" descr="Obsah obrázku exteriér, rostlina&#10;&#10;Popis se vygeneroval automaticky.">
            <a:extLst>
              <a:ext uri="{FF2B5EF4-FFF2-40B4-BE49-F238E27FC236}">
                <a16:creationId xmlns:a16="http://schemas.microsoft.com/office/drawing/2014/main" id="{A717D30B-93A6-4A4E-8A25-F73B49062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53" y="5006691"/>
            <a:ext cx="1037182" cy="988643"/>
          </a:xfrm>
          <a:prstGeom prst="rect">
            <a:avLst/>
          </a:prstGeom>
        </p:spPr>
      </p:pic>
      <p:pic>
        <p:nvPicPr>
          <p:cNvPr id="23" name="Obrázek 23" descr="Obsah obrázku zelenina&#10;&#10;Popis se vygeneroval automaticky.">
            <a:extLst>
              <a:ext uri="{FF2B5EF4-FFF2-40B4-BE49-F238E27FC236}">
                <a16:creationId xmlns:a16="http://schemas.microsoft.com/office/drawing/2014/main" id="{3AC750AA-C9BB-4D8D-88E0-5438CCC62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900" y="5006430"/>
            <a:ext cx="1040966" cy="1124865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4F8334-B379-46CF-A219-3ABDA57BF2C0}"/>
              </a:ext>
            </a:extLst>
          </p:cNvPr>
          <p:cNvSpPr txBox="1"/>
          <p:nvPr/>
        </p:nvSpPr>
        <p:spPr>
          <a:xfrm>
            <a:off x="2953794" y="510409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Plektrantus</a:t>
            </a:r>
            <a:r>
              <a:rPr lang="cs-CZ" dirty="0"/>
              <a:t>, </a:t>
            </a:r>
            <a:r>
              <a:rPr lang="cs-CZ" i="1" dirty="0" err="1"/>
              <a:t>Plectranthus</a:t>
            </a:r>
            <a:r>
              <a:rPr lang="cs-CZ" i="1" dirty="0"/>
              <a:t>, </a:t>
            </a:r>
            <a:r>
              <a:rPr lang="cs-CZ" dirty="0"/>
              <a:t>tvoří dlouhé převisy, barva listu zelená, červená</a:t>
            </a:r>
            <a:r>
              <a:rPr lang="cs-CZ" i="1" dirty="0"/>
              <a:t>.</a:t>
            </a:r>
            <a:endParaRPr lang="cs-CZ" dirty="0">
              <a:cs typeface="Calibri"/>
            </a:endParaRPr>
          </a:p>
        </p:txBody>
      </p:sp>
      <p:pic>
        <p:nvPicPr>
          <p:cNvPr id="26" name="Obrázek 26" descr="Obsah obrázku tráva, exteriér, rostlina, zahrada&#10;&#10;Popis se vygeneroval automaticky.">
            <a:extLst>
              <a:ext uri="{FF2B5EF4-FFF2-40B4-BE49-F238E27FC236}">
                <a16:creationId xmlns:a16="http://schemas.microsoft.com/office/drawing/2014/main" id="{806072E4-8897-430C-A4AE-E0FFAE7F9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305" y="1828477"/>
            <a:ext cx="6083473" cy="45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3" descr="Obsah obrázku zelenina&#10;&#10;Popis se vygeneroval automaticky.">
            <a:extLst>
              <a:ext uri="{FF2B5EF4-FFF2-40B4-BE49-F238E27FC236}">
                <a16:creationId xmlns:a16="http://schemas.microsoft.com/office/drawing/2014/main" id="{73EFC3FF-9AFD-4131-B485-90E08EB5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39" y="3197182"/>
            <a:ext cx="952500" cy="1266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FC3A32-4CD3-455F-B1D0-1F95F152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646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SORTIMENT PŘEDPĚSTOVANÝCH ROSTLIN</a:t>
            </a: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8445-8290-4EC4-A75E-44509A88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0163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Zeleninový sortiment: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45782C3-4F54-4428-AA11-5383948C2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7407" y="2356644"/>
            <a:ext cx="781050" cy="666750"/>
          </a:xfr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EBD4A4EF-CCF9-4CD3-A577-63776DED45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800247" y="2355486"/>
            <a:ext cx="1179042" cy="91517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0583667-0D3F-4AB3-B65E-05345FF303A4}"/>
              </a:ext>
            </a:extLst>
          </p:cNvPr>
          <p:cNvSpPr txBox="1"/>
          <p:nvPr/>
        </p:nvSpPr>
        <p:spPr>
          <a:xfrm>
            <a:off x="3159211" y="2438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Salát hlávkový,</a:t>
            </a:r>
            <a:r>
              <a:rPr lang="cs-CZ" i="1" dirty="0"/>
              <a:t> </a:t>
            </a:r>
            <a:r>
              <a:rPr lang="cs-CZ" i="1" dirty="0" err="1"/>
              <a:t>Lactuca</a:t>
            </a:r>
            <a:r>
              <a:rPr lang="cs-CZ" i="1" dirty="0"/>
              <a:t> </a:t>
            </a:r>
            <a:r>
              <a:rPr lang="cs-CZ" i="1" dirty="0" err="1"/>
              <a:t>sativa</a:t>
            </a:r>
            <a:r>
              <a:rPr lang="cs-CZ" i="1" dirty="0"/>
              <a:t>, </a:t>
            </a:r>
            <a:r>
              <a:rPr lang="cs-CZ" dirty="0"/>
              <a:t>různé odrůdy.</a:t>
            </a:r>
            <a:endParaRPr lang="cs-CZ" i="1" dirty="0">
              <a:cs typeface="Calibri"/>
            </a:endParaRPr>
          </a:p>
        </p:txBody>
      </p:sp>
      <p:pic>
        <p:nvPicPr>
          <p:cNvPr id="10" name="Obrázek 10" descr="Obsah obrázku rostlina, list&#10;&#10;Popis se vygeneroval automaticky.">
            <a:extLst>
              <a:ext uri="{FF2B5EF4-FFF2-40B4-BE49-F238E27FC236}">
                <a16:creationId xmlns:a16="http://schemas.microsoft.com/office/drawing/2014/main" id="{51C40AFF-633C-42F9-BBF9-981366372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79" y="3427456"/>
            <a:ext cx="826100" cy="82687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1750D7-E9D4-4C6C-BC58-5A3EB9DB6748}"/>
              </a:ext>
            </a:extLst>
          </p:cNvPr>
          <p:cNvSpPr txBox="1"/>
          <p:nvPr/>
        </p:nvSpPr>
        <p:spPr>
          <a:xfrm>
            <a:off x="3157924" y="361100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Kedluben,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 L., </a:t>
            </a:r>
            <a:r>
              <a:rPr lang="cs-CZ" dirty="0"/>
              <a:t>bílá, modrá.</a:t>
            </a:r>
            <a:endParaRPr lang="cs-CZ" i="1" dirty="0">
              <a:cs typeface="Calibri"/>
            </a:endParaRPr>
          </a:p>
        </p:txBody>
      </p:sp>
      <p:pic>
        <p:nvPicPr>
          <p:cNvPr id="14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B7C6FDC6-64E1-4EB8-91E4-05E8575EF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15" y="4476106"/>
            <a:ext cx="876300" cy="809625"/>
          </a:xfrm>
          <a:prstGeom prst="rect">
            <a:avLst/>
          </a:prstGeom>
        </p:spPr>
      </p:pic>
      <p:pic>
        <p:nvPicPr>
          <p:cNvPr id="15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C8C922F9-BFA0-4DA8-B32D-B13FCE370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3" y="5536727"/>
            <a:ext cx="876300" cy="8096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D2FCF67-8BB7-4B25-A59E-E44F776EDE40}"/>
              </a:ext>
            </a:extLst>
          </p:cNvPr>
          <p:cNvSpPr txBox="1"/>
          <p:nvPr/>
        </p:nvSpPr>
        <p:spPr>
          <a:xfrm>
            <a:off x="3115447" y="461885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Zelí hlávkové,</a:t>
            </a:r>
            <a:r>
              <a:rPr lang="cs-CZ" i="1" dirty="0"/>
              <a:t>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,</a:t>
            </a:r>
            <a:r>
              <a:rPr lang="cs-CZ" dirty="0"/>
              <a:t> bílé, rané odrůdy.</a:t>
            </a:r>
            <a:endParaRPr lang="cs-CZ" dirty="0">
              <a:cs typeface="Calibri"/>
            </a:endParaRPr>
          </a:p>
        </p:txBody>
      </p:sp>
      <p:pic>
        <p:nvPicPr>
          <p:cNvPr id="19" name="Obrázek 19" descr="Obsah obrázku zelenina, květák, talíř, jídlo&#10;&#10;Popis se vygeneroval automaticky.">
            <a:extLst>
              <a:ext uri="{FF2B5EF4-FFF2-40B4-BE49-F238E27FC236}">
                <a16:creationId xmlns:a16="http://schemas.microsoft.com/office/drawing/2014/main" id="{3755EB34-E539-4BD3-B5EF-FD9769CF6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276" y="5567619"/>
            <a:ext cx="850043" cy="102586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841BC28-DDA5-4509-8303-D25EF160622C}"/>
              </a:ext>
            </a:extLst>
          </p:cNvPr>
          <p:cNvSpPr txBox="1"/>
          <p:nvPr/>
        </p:nvSpPr>
        <p:spPr>
          <a:xfrm>
            <a:off x="2969998" y="551342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Květák,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 varieta </a:t>
            </a:r>
            <a:r>
              <a:rPr lang="cs-CZ" i="1" dirty="0" err="1"/>
              <a:t>botrytis</a:t>
            </a:r>
            <a:r>
              <a:rPr lang="cs-CZ" i="1" dirty="0"/>
              <a:t>, </a:t>
            </a:r>
            <a:r>
              <a:rPr lang="cs-CZ" dirty="0"/>
              <a:t>rané odrůdy.</a:t>
            </a:r>
            <a:endParaRPr lang="cs-CZ">
              <a:cs typeface="Calibri"/>
            </a:endParaRPr>
          </a:p>
        </p:txBody>
      </p:sp>
      <p:pic>
        <p:nvPicPr>
          <p:cNvPr id="22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542E7D5D-95A9-41CC-A548-1E6B3E5E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009" y="1573702"/>
            <a:ext cx="927656" cy="862936"/>
          </a:xfrm>
          <a:prstGeom prst="rect">
            <a:avLst/>
          </a:prstGeom>
        </p:spPr>
      </p:pic>
      <p:pic>
        <p:nvPicPr>
          <p:cNvPr id="24" name="Obrázek 24" descr="Obsah obrázku rostlina, zelená, zelenina, list&#10;&#10;Popis se vygeneroval automaticky.">
            <a:extLst>
              <a:ext uri="{FF2B5EF4-FFF2-40B4-BE49-F238E27FC236}">
                <a16:creationId xmlns:a16="http://schemas.microsoft.com/office/drawing/2014/main" id="{B5CE9217-AC1B-4034-90AC-A59D97372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032" y="1573018"/>
            <a:ext cx="1411870" cy="725226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63C5C37-E32F-4647-8071-FC6BEDA3F5E4}"/>
              </a:ext>
            </a:extLst>
          </p:cNvPr>
          <p:cNvSpPr txBox="1"/>
          <p:nvPr/>
        </p:nvSpPr>
        <p:spPr>
          <a:xfrm>
            <a:off x="9394616" y="151705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Kapusta, 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Brassica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oleracea</a:t>
            </a:r>
            <a:r>
              <a:rPr lang="cs-CZ" i="1" dirty="0">
                <a:ea typeface="+mn-lt"/>
                <a:cs typeface="+mn-lt"/>
              </a:rPr>
              <a:t> L., </a:t>
            </a:r>
            <a:r>
              <a:rPr lang="cs-CZ" dirty="0">
                <a:ea typeface="+mn-lt"/>
                <a:cs typeface="+mn-lt"/>
              </a:rPr>
              <a:t>rané odrůdy.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26" name="Obrázek 26" descr="Obsah obrázku exteriér, rostlina&#10;&#10;Popis se vygeneroval automaticky.">
            <a:extLst>
              <a:ext uri="{FF2B5EF4-FFF2-40B4-BE49-F238E27FC236}">
                <a16:creationId xmlns:a16="http://schemas.microsoft.com/office/drawing/2014/main" id="{351E9364-4B67-409D-950E-6ECB40B38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685" y="2685718"/>
            <a:ext cx="963937" cy="1108428"/>
          </a:xfrm>
          <a:prstGeom prst="rect">
            <a:avLst/>
          </a:prstGeom>
        </p:spPr>
      </p:pic>
      <p:pic>
        <p:nvPicPr>
          <p:cNvPr id="27" name="Obrázek 27" descr="Obsah obrázku zelenina, pórek, květina, celer&#10;&#10;Popis se vygeneroval automaticky.">
            <a:extLst>
              <a:ext uri="{FF2B5EF4-FFF2-40B4-BE49-F238E27FC236}">
                <a16:creationId xmlns:a16="http://schemas.microsoft.com/office/drawing/2014/main" id="{2AB1D551-A797-4F78-8684-F0A9ACB7B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120" y="2595980"/>
            <a:ext cx="966703" cy="1481471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F1768D6-4910-438C-869D-2BC76D8BA477}"/>
              </a:ext>
            </a:extLst>
          </p:cNvPr>
          <p:cNvSpPr txBox="1"/>
          <p:nvPr/>
        </p:nvSpPr>
        <p:spPr>
          <a:xfrm>
            <a:off x="9446623" y="268937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Pór, </a:t>
            </a:r>
            <a:r>
              <a:rPr lang="cs-CZ" i="1" dirty="0" err="1"/>
              <a:t>Allium</a:t>
            </a:r>
            <a:r>
              <a:rPr lang="cs-CZ" i="1" dirty="0"/>
              <a:t> </a:t>
            </a:r>
            <a:r>
              <a:rPr lang="cs-CZ" i="1" dirty="0" err="1"/>
              <a:t>porrum</a:t>
            </a:r>
            <a:r>
              <a:rPr lang="cs-CZ" i="1" dirty="0"/>
              <a:t>,</a:t>
            </a:r>
            <a:r>
              <a:rPr lang="cs-CZ" dirty="0"/>
              <a:t> letní odrůdy.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  <p:pic>
        <p:nvPicPr>
          <p:cNvPr id="4" name="Obrázek 4" descr="Obsah obrázku exteriér, rostlina, list&#10;&#10;Popis se vygeneroval automaticky.">
            <a:extLst>
              <a:ext uri="{FF2B5EF4-FFF2-40B4-BE49-F238E27FC236}">
                <a16:creationId xmlns:a16="http://schemas.microsoft.com/office/drawing/2014/main" id="{A0FBFC82-4C7B-43CA-82D4-E43461BDED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7713" y="4216609"/>
            <a:ext cx="790575" cy="809625"/>
          </a:xfrm>
          <a:prstGeom prst="rect">
            <a:avLst/>
          </a:prstGeom>
        </p:spPr>
      </p:pic>
      <p:pic>
        <p:nvPicPr>
          <p:cNvPr id="5" name="Obrázek 5" descr="Obsah obrázku zelenina, celer bulvový, tuřín, maso&#10;&#10;Popis se vygeneroval automaticky.">
            <a:extLst>
              <a:ext uri="{FF2B5EF4-FFF2-40B4-BE49-F238E27FC236}">
                <a16:creationId xmlns:a16="http://schemas.microsoft.com/office/drawing/2014/main" id="{041298A4-B74C-45DF-8A25-368B68563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3593" y="4185435"/>
            <a:ext cx="1301578" cy="8714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018839F-1936-4B06-80B3-87B28B05B100}"/>
              </a:ext>
            </a:extLst>
          </p:cNvPr>
          <p:cNvSpPr txBox="1"/>
          <p:nvPr/>
        </p:nvSpPr>
        <p:spPr>
          <a:xfrm>
            <a:off x="9442338" y="415526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Celer bulvový, </a:t>
            </a:r>
            <a:r>
              <a:rPr lang="cs-CZ" i="1" dirty="0" err="1"/>
              <a:t>Apium</a:t>
            </a:r>
            <a:r>
              <a:rPr lang="cs-CZ" i="1" dirty="0"/>
              <a:t> </a:t>
            </a:r>
            <a:r>
              <a:rPr lang="cs-CZ" i="1" dirty="0" err="1"/>
              <a:t>graveolens</a:t>
            </a:r>
            <a:r>
              <a:rPr lang="cs-CZ" i="1" dirty="0"/>
              <a:t>.</a:t>
            </a:r>
            <a:endParaRPr lang="cs-CZ" i="1" dirty="0">
              <a:cs typeface="Calibri"/>
            </a:endParaRPr>
          </a:p>
        </p:txBody>
      </p:sp>
      <p:pic>
        <p:nvPicPr>
          <p:cNvPr id="11" name="Obrázek 28" descr="Obsah obrázku zelenina, zelí, rostlina, zelená&#10;&#10;Popis se vygeneroval automaticky.">
            <a:extLst>
              <a:ext uri="{FF2B5EF4-FFF2-40B4-BE49-F238E27FC236}">
                <a16:creationId xmlns:a16="http://schemas.microsoft.com/office/drawing/2014/main" id="{90DC5564-7C0C-4944-A4A4-F46726FD32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4601" y="4455510"/>
            <a:ext cx="1168744" cy="830221"/>
          </a:xfrm>
          <a:prstGeom prst="rect">
            <a:avLst/>
          </a:prstGeom>
        </p:spPr>
      </p:pic>
      <p:pic>
        <p:nvPicPr>
          <p:cNvPr id="30" name="Obrázek 4" descr="Obsah obrázku exteriér, rostlina, list&#10;&#10;Popis se vygeneroval automaticky.">
            <a:extLst>
              <a:ext uri="{FF2B5EF4-FFF2-40B4-BE49-F238E27FC236}">
                <a16:creationId xmlns:a16="http://schemas.microsoft.com/office/drawing/2014/main" id="{7F05C904-EE96-1E15-F4BE-88908E7CF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7713" y="5538051"/>
            <a:ext cx="790575" cy="809625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D13637CC-F6B8-9E01-96A3-4E814725822F}"/>
              </a:ext>
            </a:extLst>
          </p:cNvPr>
          <p:cNvSpPr txBox="1"/>
          <p:nvPr/>
        </p:nvSpPr>
        <p:spPr>
          <a:xfrm>
            <a:off x="9442337" y="529343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Celer řapíkatý, </a:t>
            </a:r>
            <a:r>
              <a:rPr lang="cs-CZ" i="1" dirty="0" err="1"/>
              <a:t>Apium</a:t>
            </a:r>
            <a:r>
              <a:rPr lang="cs-CZ" i="1" dirty="0"/>
              <a:t> </a:t>
            </a:r>
            <a:r>
              <a:rPr lang="cs-CZ" i="1" dirty="0" err="1"/>
              <a:t>graveolens</a:t>
            </a:r>
            <a:r>
              <a:rPr lang="cs-CZ" i="1" dirty="0"/>
              <a:t>.</a:t>
            </a:r>
            <a:endParaRPr lang="cs-CZ" i="1" dirty="0">
              <a:cs typeface="Calibri"/>
            </a:endParaRPr>
          </a:p>
        </p:txBody>
      </p:sp>
      <p:pic>
        <p:nvPicPr>
          <p:cNvPr id="17" name="Obrázek 31" descr="Obsah obrázku zelenina, rostlina, jarní cibulka, celer&#10;&#10;Popis se vygeneroval automaticky.">
            <a:extLst>
              <a:ext uri="{FF2B5EF4-FFF2-40B4-BE49-F238E27FC236}">
                <a16:creationId xmlns:a16="http://schemas.microsoft.com/office/drawing/2014/main" id="{F8862E7D-70F8-1945-D107-1FE885F89D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2304" y="5259247"/>
            <a:ext cx="1166632" cy="13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4" descr="Obsah obrázku ovoce, zelenina, okurka&#10;&#10;Popis se vygeneroval automaticky.">
            <a:extLst>
              <a:ext uri="{FF2B5EF4-FFF2-40B4-BE49-F238E27FC236}">
                <a16:creationId xmlns:a16="http://schemas.microsoft.com/office/drawing/2014/main" id="{AD15ED5A-8BFA-40C7-A1AE-9EB6ED90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7" y="5231800"/>
            <a:ext cx="1397343" cy="9252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0B332B-0B16-490D-9213-CA97DF18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5897" cy="95486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cs typeface="Calibri Light"/>
              </a:rPr>
            </a:br>
            <a:r>
              <a:rPr lang="cs-CZ">
                <a:cs typeface="Calibri Light"/>
              </a:rPr>
              <a:t>SORTIMENT PŘEDPĚSTOVANÝCH ROSTLIN</a:t>
            </a:r>
            <a:endParaRPr lang="cs-CZ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FE58F5-7BD6-40CC-9547-E14BF40C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3433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Zeleninový sortiment:</a:t>
            </a:r>
            <a:endParaRPr lang="cs-CZ" b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7" name="Obrázek 7" descr="Obsah obrázku exteriér, země, rostlina, špína&#10;&#10;Popis se vygeneroval automaticky.">
            <a:extLst>
              <a:ext uri="{FF2B5EF4-FFF2-40B4-BE49-F238E27FC236}">
                <a16:creationId xmlns:a16="http://schemas.microsoft.com/office/drawing/2014/main" id="{DAF323F7-51A5-41C4-8FE9-2E392A5F9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78" y="2405171"/>
            <a:ext cx="957907" cy="1100009"/>
          </a:xfrm>
        </p:spPr>
      </p:pic>
      <p:pic>
        <p:nvPicPr>
          <p:cNvPr id="8" name="Obrázek 8" descr="Obsah obrázku zelenina, rajče, rostlina, čerstvé&#10;&#10;Popis se vygeneroval automaticky.">
            <a:extLst>
              <a:ext uri="{FF2B5EF4-FFF2-40B4-BE49-F238E27FC236}">
                <a16:creationId xmlns:a16="http://schemas.microsoft.com/office/drawing/2014/main" id="{C5FF5E38-2BE9-4A71-B83F-96CDD7DB84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031935" y="2407487"/>
            <a:ext cx="959966" cy="113656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444F940-742C-4A65-A570-B143E0909C1A}"/>
              </a:ext>
            </a:extLst>
          </p:cNvPr>
          <p:cNvSpPr txBox="1"/>
          <p:nvPr/>
        </p:nvSpPr>
        <p:spPr>
          <a:xfrm>
            <a:off x="3006554" y="2645117"/>
            <a:ext cx="28049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Rajče tyčkové,</a:t>
            </a:r>
            <a:r>
              <a:rPr lang="cs-CZ" i="1" dirty="0"/>
              <a:t> Solanum </a:t>
            </a:r>
            <a:r>
              <a:rPr lang="cs-CZ" i="1"/>
              <a:t>lycopersicum, </a:t>
            </a:r>
            <a:r>
              <a:rPr lang="cs-CZ" dirty="0"/>
              <a:t>různé odrůdy.</a:t>
            </a:r>
            <a:endParaRPr lang="cs-CZ" dirty="0">
              <a:cs typeface="Calibri"/>
            </a:endParaRPr>
          </a:p>
        </p:txBody>
      </p:sp>
      <p:pic>
        <p:nvPicPr>
          <p:cNvPr id="10" name="Obrázek 10" descr="Obsah obrázku exteriér, země, rostlina, gril&#10;&#10;Popis se vygeneroval automaticky.">
            <a:extLst>
              <a:ext uri="{FF2B5EF4-FFF2-40B4-BE49-F238E27FC236}">
                <a16:creationId xmlns:a16="http://schemas.microsoft.com/office/drawing/2014/main" id="{6EF850B2-5613-466C-A4E2-98EDF3D4F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3" y="3752850"/>
            <a:ext cx="971550" cy="1133475"/>
          </a:xfrm>
          <a:prstGeom prst="rect">
            <a:avLst/>
          </a:prstGeom>
        </p:spPr>
      </p:pic>
      <p:pic>
        <p:nvPicPr>
          <p:cNvPr id="11" name="Obrázek 11" descr="Obsah obrázku jídlo, země, paprika, zelenina&#10;&#10;Popis se vygeneroval automaticky.">
            <a:extLst>
              <a:ext uri="{FF2B5EF4-FFF2-40B4-BE49-F238E27FC236}">
                <a16:creationId xmlns:a16="http://schemas.microsoft.com/office/drawing/2014/main" id="{3DE898A5-3C0C-4DE7-884A-D2E02C68F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79" y="3797128"/>
            <a:ext cx="1071950" cy="82893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7DF18C-7794-46B0-9AD4-A0C4A0AD95AC}"/>
              </a:ext>
            </a:extLst>
          </p:cNvPr>
          <p:cNvSpPr txBox="1"/>
          <p:nvPr/>
        </p:nvSpPr>
        <p:spPr>
          <a:xfrm>
            <a:off x="3045941" y="3807940"/>
            <a:ext cx="3010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Paprika, </a:t>
            </a:r>
            <a:r>
              <a:rPr lang="cs-CZ" i="1"/>
              <a:t>Capsicum annuum, </a:t>
            </a:r>
            <a:r>
              <a:rPr lang="cs-CZ"/>
              <a:t>různé odrůdy, sladké, pálivé.</a:t>
            </a:r>
            <a:endParaRPr lang="cs-CZ">
              <a:cs typeface="Calibri"/>
            </a:endParaRPr>
          </a:p>
        </p:txBody>
      </p:sp>
      <p:pic>
        <p:nvPicPr>
          <p:cNvPr id="13" name="Obrázek 13" descr="Obsah obrázku exteriér, rostlina&#10;&#10;Popis se vygeneroval automaticky.">
            <a:extLst>
              <a:ext uri="{FF2B5EF4-FFF2-40B4-BE49-F238E27FC236}">
                <a16:creationId xmlns:a16="http://schemas.microsoft.com/office/drawing/2014/main" id="{135B018B-79D2-4052-A76E-300108B3D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20" y="5073735"/>
            <a:ext cx="1068088" cy="124134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8DAF2D-1AAA-48A5-A144-1EA84BA7E9DE}"/>
              </a:ext>
            </a:extLst>
          </p:cNvPr>
          <p:cNvSpPr txBox="1"/>
          <p:nvPr/>
        </p:nvSpPr>
        <p:spPr>
          <a:xfrm>
            <a:off x="3003464" y="5392436"/>
            <a:ext cx="25269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Okurka, </a:t>
            </a:r>
            <a:r>
              <a:rPr lang="cs-CZ" i="1"/>
              <a:t>Cucumis sativus, </a:t>
            </a:r>
            <a:r>
              <a:rPr lang="cs-CZ"/>
              <a:t>druhy-hadovka, salátová, nakládačka.</a:t>
            </a:r>
            <a:endParaRPr lang="cs-CZ">
              <a:cs typeface="Calibri"/>
            </a:endParaRPr>
          </a:p>
        </p:txBody>
      </p:sp>
      <p:pic>
        <p:nvPicPr>
          <p:cNvPr id="26" name="Obrázek 26" descr="Obsah obrázku zelená, rostlina, zelenina&#10;&#10;Popis se vygeneroval automaticky.">
            <a:extLst>
              <a:ext uri="{FF2B5EF4-FFF2-40B4-BE49-F238E27FC236}">
                <a16:creationId xmlns:a16="http://schemas.microsoft.com/office/drawing/2014/main" id="{767FEBEF-5582-42EE-98EC-5F45ED68A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239" y="1887722"/>
            <a:ext cx="5976551" cy="44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D345E-3A5E-4C5E-AC80-1CD6B8D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5897" cy="94456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cs typeface="Calibri Light"/>
              </a:rPr>
            </a:br>
            <a:r>
              <a:rPr lang="cs-CZ">
                <a:cs typeface="Calibri Light"/>
              </a:rPr>
              <a:t>SORTIMENT PŘEDPĚSTOVANÝCH ROSTLIN</a:t>
            </a:r>
            <a:endParaRPr lang="cs-CZ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1E5D8-299C-4C24-AE02-58EF9A78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0460"/>
            <a:ext cx="5157787" cy="79302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Kořeninová zelenina: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11" name="Obrázek 11" descr="Obsah obrázku rostlina, agáve, tráva&#10;&#10;Popis se vygeneroval automaticky.">
            <a:extLst>
              <a:ext uri="{FF2B5EF4-FFF2-40B4-BE49-F238E27FC236}">
                <a16:creationId xmlns:a16="http://schemas.microsoft.com/office/drawing/2014/main" id="{E752D2E7-80F0-488E-959A-F3E3596A3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051" y="2255216"/>
            <a:ext cx="866775" cy="971550"/>
          </a:xfrm>
        </p:spPr>
      </p:pic>
      <p:pic>
        <p:nvPicPr>
          <p:cNvPr id="12" name="Obrázek 12" descr="Obsah obrázku zelenina, celer&#10;&#10;Popis se vygeneroval automaticky.">
            <a:extLst>
              <a:ext uri="{FF2B5EF4-FFF2-40B4-BE49-F238E27FC236}">
                <a16:creationId xmlns:a16="http://schemas.microsoft.com/office/drawing/2014/main" id="{E0D2CD36-55BA-46CF-AAD2-7D8CF8165F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56445" y="2256116"/>
            <a:ext cx="981075" cy="866775"/>
          </a:xfrm>
        </p:spPr>
      </p:pic>
      <p:sp>
        <p:nvSpPr>
          <p:cNvPr id="13" name="TextovéPole 1">
            <a:extLst>
              <a:ext uri="{FF2B5EF4-FFF2-40B4-BE49-F238E27FC236}">
                <a16:creationId xmlns:a16="http://schemas.microsoft.com/office/drawing/2014/main" id="{D0F09C2F-278B-4F9A-A9B3-0E29A183CB63}"/>
              </a:ext>
            </a:extLst>
          </p:cNvPr>
          <p:cNvSpPr txBox="1"/>
          <p:nvPr/>
        </p:nvSpPr>
        <p:spPr>
          <a:xfrm>
            <a:off x="2558107" y="2630186"/>
            <a:ext cx="337133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Pažitka, </a:t>
            </a:r>
            <a:r>
              <a:rPr lang="cs-CZ" i="1" dirty="0"/>
              <a:t>Allium </a:t>
            </a:r>
            <a:r>
              <a:rPr lang="cs-CZ" i="1"/>
              <a:t>schoenoprasum.</a:t>
            </a:r>
            <a:endParaRPr lang="cs-CZ" i="1">
              <a:cs typeface="Calibri"/>
            </a:endParaRPr>
          </a:p>
        </p:txBody>
      </p:sp>
      <p:pic>
        <p:nvPicPr>
          <p:cNvPr id="14" name="Obrázek 14" descr="Obsah obrázku rostlina, čerstvé&#10;&#10;Popis se vygeneroval automaticky.">
            <a:extLst>
              <a:ext uri="{FF2B5EF4-FFF2-40B4-BE49-F238E27FC236}">
                <a16:creationId xmlns:a16="http://schemas.microsoft.com/office/drawing/2014/main" id="{62D2F753-4B97-4C14-854C-8A70EF09F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46" y="3607014"/>
            <a:ext cx="962025" cy="962025"/>
          </a:xfrm>
          <a:prstGeom prst="rect">
            <a:avLst/>
          </a:prstGeom>
        </p:spPr>
      </p:pic>
      <p:pic>
        <p:nvPicPr>
          <p:cNvPr id="15" name="Obrázek 15" descr="Obsah obrázku strom, rostlina, zelená, list&#10;&#10;Popis se vygeneroval automaticky.">
            <a:extLst>
              <a:ext uri="{FF2B5EF4-FFF2-40B4-BE49-F238E27FC236}">
                <a16:creationId xmlns:a16="http://schemas.microsoft.com/office/drawing/2014/main" id="{75B097A1-BE40-4F9F-8548-8287F980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61" y="3607014"/>
            <a:ext cx="1009650" cy="962025"/>
          </a:xfrm>
          <a:prstGeom prst="rect">
            <a:avLst/>
          </a:prstGeom>
        </p:spPr>
      </p:pic>
      <p:pic>
        <p:nvPicPr>
          <p:cNvPr id="16" name="Obrázek 16" descr="Obsah obrázku rostlina, jídlo, zelenina, čerstvé&#10;&#10;Popis se vygeneroval automaticky.">
            <a:extLst>
              <a:ext uri="{FF2B5EF4-FFF2-40B4-BE49-F238E27FC236}">
                <a16:creationId xmlns:a16="http://schemas.microsoft.com/office/drawing/2014/main" id="{D1B7478D-7BD0-4F6B-825A-85330FEC4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1" y="4885423"/>
            <a:ext cx="981075" cy="1000125"/>
          </a:xfrm>
          <a:prstGeom prst="rect">
            <a:avLst/>
          </a:prstGeom>
        </p:spPr>
      </p:pic>
      <p:pic>
        <p:nvPicPr>
          <p:cNvPr id="17" name="Obrázek 17" descr="Obsah obrázku rostlina, salát, zelenina, čerstvé&#10;&#10;Popis se vygeneroval automaticky.">
            <a:extLst>
              <a:ext uri="{FF2B5EF4-FFF2-40B4-BE49-F238E27FC236}">
                <a16:creationId xmlns:a16="http://schemas.microsoft.com/office/drawing/2014/main" id="{37CBBA25-9883-4492-8CCA-EAB3A506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61" y="4823511"/>
            <a:ext cx="1009650" cy="1123950"/>
          </a:xfrm>
          <a:prstGeom prst="rect">
            <a:avLst/>
          </a:prstGeom>
        </p:spPr>
      </p:pic>
      <p:sp>
        <p:nvSpPr>
          <p:cNvPr id="18" name="TextovéPole 1">
            <a:extLst>
              <a:ext uri="{FF2B5EF4-FFF2-40B4-BE49-F238E27FC236}">
                <a16:creationId xmlns:a16="http://schemas.microsoft.com/office/drawing/2014/main" id="{EA28D33E-9958-4A8E-AF28-554BC51E7033}"/>
              </a:ext>
            </a:extLst>
          </p:cNvPr>
          <p:cNvSpPr txBox="1"/>
          <p:nvPr/>
        </p:nvSpPr>
        <p:spPr>
          <a:xfrm>
            <a:off x="2628900" y="3761602"/>
            <a:ext cx="274319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Petžel kadeřavá, </a:t>
            </a:r>
            <a:r>
              <a:rPr lang="cs-CZ" i="1"/>
              <a:t>Petroselinum crispum.</a:t>
            </a:r>
            <a:endParaRPr lang="cs-CZ" i="1">
              <a:cs typeface="Calibri"/>
            </a:endParaRPr>
          </a:p>
        </p:txBody>
      </p:sp>
      <p:sp>
        <p:nvSpPr>
          <p:cNvPr id="19" name="TextovéPole 1">
            <a:extLst>
              <a:ext uri="{FF2B5EF4-FFF2-40B4-BE49-F238E27FC236}">
                <a16:creationId xmlns:a16="http://schemas.microsoft.com/office/drawing/2014/main" id="{85B726BB-294D-4AB6-B351-F05ED2911442}"/>
              </a:ext>
            </a:extLst>
          </p:cNvPr>
          <p:cNvSpPr txBox="1"/>
          <p:nvPr/>
        </p:nvSpPr>
        <p:spPr>
          <a:xfrm>
            <a:off x="2631475" y="5071932"/>
            <a:ext cx="274319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Bazalka, </a:t>
            </a:r>
            <a:r>
              <a:rPr lang="cs-CZ" i="1"/>
              <a:t>Ocimum basilicum.</a:t>
            </a:r>
            <a:endParaRPr lang="cs-CZ" i="1">
              <a:cs typeface="Calibri"/>
            </a:endParaRPr>
          </a:p>
        </p:txBody>
      </p:sp>
      <p:pic>
        <p:nvPicPr>
          <p:cNvPr id="20" name="Obrázek 20" descr="Obsah obrázku stopa, budova, kov, skleník&#10;&#10;Popis se vygeneroval automaticky.">
            <a:extLst>
              <a:ext uri="{FF2B5EF4-FFF2-40B4-BE49-F238E27FC236}">
                <a16:creationId xmlns:a16="http://schemas.microsoft.com/office/drawing/2014/main" id="{572D200C-88D8-472E-9462-D421863B8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724" y="1867127"/>
            <a:ext cx="5894172" cy="44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exteriér, budova, rostlina, skleník&#10;&#10;Popis se vygeneroval automaticky.">
            <a:extLst>
              <a:ext uri="{FF2B5EF4-FFF2-40B4-BE49-F238E27FC236}">
                <a16:creationId xmlns:a16="http://schemas.microsoft.com/office/drawing/2014/main" id="{F97C1DFE-0D06-470A-BC02-2BED38A5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38" y="658682"/>
            <a:ext cx="7946939" cy="595973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8CE02B8-A3F2-40CE-986D-A22C46836E91}"/>
              </a:ext>
            </a:extLst>
          </p:cNvPr>
          <p:cNvSpPr txBox="1"/>
          <p:nvPr/>
        </p:nvSpPr>
        <p:spPr>
          <a:xfrm>
            <a:off x="8880904" y="327453"/>
            <a:ext cx="2808587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Nabídka sortimentu rostlin není kompletní. Týká se jen rostlin předpěstovaných ve skleníku. Další květiny-trvalky, okrasné keře </a:t>
            </a:r>
            <a:r>
              <a:rPr lang="cs-CZ">
                <a:cs typeface="Calibri"/>
              </a:rPr>
              <a:t>kořeninová zelenina-jsou umístěny venku v pařeništích.</a:t>
            </a:r>
          </a:p>
          <a:p>
            <a:r>
              <a:rPr lang="cs-CZ" dirty="0">
                <a:cs typeface="Calibri"/>
              </a:rPr>
              <a:t>V nabídce předpěstovaného </a:t>
            </a:r>
            <a:r>
              <a:rPr lang="cs-CZ">
                <a:cs typeface="Calibri"/>
              </a:rPr>
              <a:t>sortimentu rostlin nejsou </a:t>
            </a:r>
            <a:r>
              <a:rPr lang="cs-CZ" dirty="0">
                <a:cs typeface="Calibri"/>
              </a:rPr>
              <a:t>hrnkové květiny okrasné </a:t>
            </a:r>
            <a:r>
              <a:rPr lang="cs-CZ">
                <a:cs typeface="Calibri"/>
              </a:rPr>
              <a:t>listem a květem.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Tak se na vás zase někdy těšíme.</a:t>
            </a:r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911743-53B0-4F8C-B40F-2C71D68DEF4D}"/>
              </a:ext>
            </a:extLst>
          </p:cNvPr>
          <p:cNvSpPr txBox="1"/>
          <p:nvPr/>
        </p:nvSpPr>
        <p:spPr>
          <a:xfrm>
            <a:off x="8915400" y="3781425"/>
            <a:ext cx="27432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První obrázek je vždy fáze růstu, která je nyní, druhý obrázek je hotová rostlina-to, co si dopěstujete po výsadbě.</a:t>
            </a:r>
          </a:p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45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Sortiment předpěstovaných  rostlin  pro prodej</vt:lpstr>
      <vt:lpstr>SORTIMENT PŘEDPĚSTOVANÝCH ROSTLIN</vt:lpstr>
      <vt:lpstr>SORTIMENT PŘEDPĚSTOVANÝCH ROSTLIN</vt:lpstr>
      <vt:lpstr> SORTIMENT PŘEDPĚSTOVANÝCH ROSTLIN </vt:lpstr>
      <vt:lpstr>  SORTIMENT PŘEDPĚSTOVANÝCH ROSTLIN </vt:lpstr>
      <vt:lpstr> SORTIMENT PŘEDPĚSTOVANÝCH ROSTLIN </vt:lpstr>
      <vt:lpstr> SORTIMENT PŘEDPĚSTOVANÝCH ROSTLIN </vt:lpstr>
      <vt:lpstr> SORTIMENT PŘEDPĚSTOVANÝCH ROSTLIN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834</cp:revision>
  <dcterms:created xsi:type="dcterms:W3CDTF">2021-03-17T07:12:07Z</dcterms:created>
  <dcterms:modified xsi:type="dcterms:W3CDTF">2022-03-23T14:48:42Z</dcterms:modified>
</cp:coreProperties>
</file>